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80" r:id="rId3"/>
    <p:sldId id="881" r:id="rId4"/>
    <p:sldId id="882" r:id="rId5"/>
    <p:sldId id="883" r:id="rId6"/>
    <p:sldId id="884" r:id="rId7"/>
    <p:sldId id="885" r:id="rId8"/>
    <p:sldId id="886" r:id="rId9"/>
    <p:sldId id="887" r:id="rId10"/>
    <p:sldId id="888" r:id="rId11"/>
    <p:sldId id="889" r:id="rId12"/>
    <p:sldId id="890" r:id="rId13"/>
    <p:sldId id="891" r:id="rId14"/>
    <p:sldId id="892" r:id="rId15"/>
    <p:sldId id="893" r:id="rId16"/>
    <p:sldId id="894" r:id="rId17"/>
    <p:sldId id="895" r:id="rId18"/>
    <p:sldId id="896" r:id="rId19"/>
  </p:sldIdLst>
  <p:sldSz cx="10239375" cy="5759450"/>
  <p:notesSz cx="6858000" cy="9144000"/>
  <p:defaultTextStyle>
    <a:defPPr>
      <a:defRPr lang="zh-CN"/>
    </a:defPPr>
    <a:lvl1pPr marL="0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1pPr>
    <a:lvl2pPr marL="337185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2pPr>
    <a:lvl3pPr marL="673735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3pPr>
    <a:lvl4pPr marL="1010920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4pPr>
    <a:lvl5pPr marL="1348105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5pPr>
    <a:lvl6pPr marL="1684655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6pPr>
    <a:lvl7pPr marL="2021840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7pPr>
    <a:lvl8pPr marL="2358390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8pPr>
    <a:lvl9pPr marL="2695575" algn="l" defTabSz="673735" rtl="0" eaLnBrk="1" latinLnBrk="0" hangingPunct="1">
      <a:defRPr sz="1325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9900FF"/>
    <a:srgbClr val="0A300E"/>
    <a:srgbClr val="203214"/>
    <a:srgbClr val="C5C5C5"/>
    <a:srgbClr val="FF66FF"/>
    <a:srgbClr val="FE1500"/>
    <a:srgbClr val="B74F01"/>
    <a:srgbClr val="FB6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7" autoAdjust="0"/>
    <p:restoredTop sz="86463" autoAdjust="0"/>
  </p:normalViewPr>
  <p:slideViewPr>
    <p:cSldViewPr snapToGrid="0">
      <p:cViewPr>
        <p:scale>
          <a:sx n="66" d="100"/>
          <a:sy n="66" d="100"/>
        </p:scale>
        <p:origin x="-1464" y="-834"/>
      </p:cViewPr>
      <p:guideLst>
        <p:guide orient="horz" pos="1701"/>
        <p:guide pos="32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8B63E-5FE5-4190-88F6-778F910247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EAD24-93CA-4D7C-9719-908D87B84DE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1pPr>
    <a:lvl2pPr marL="33718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2pPr>
    <a:lvl3pPr marL="67373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3pPr>
    <a:lvl4pPr marL="101092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4pPr>
    <a:lvl5pPr marL="134810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5pPr>
    <a:lvl6pPr marL="168465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6pPr>
    <a:lvl7pPr marL="202184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7pPr>
    <a:lvl8pPr marL="2358390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8pPr>
    <a:lvl9pPr marL="2695575" algn="l" defTabSz="673735" rtl="0" eaLnBrk="1" latinLnBrk="0" hangingPunct="1">
      <a:defRPr sz="88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9922" y="942577"/>
            <a:ext cx="7679531" cy="2005142"/>
          </a:xfrm>
        </p:spPr>
        <p:txBody>
          <a:bodyPr anchor="b"/>
          <a:lstStyle>
            <a:lvl1pPr algn="ctr">
              <a:defRPr sz="504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9922" y="3025045"/>
            <a:ext cx="7679531" cy="1390533"/>
          </a:xfrm>
        </p:spPr>
        <p:txBody>
          <a:bodyPr/>
          <a:lstStyle>
            <a:lvl1pPr marL="0" indent="0" algn="ctr">
              <a:buNone/>
              <a:defRPr sz="2015"/>
            </a:lvl1pPr>
            <a:lvl2pPr marL="384175" indent="0" algn="ctr">
              <a:buNone/>
              <a:defRPr sz="1680"/>
            </a:lvl2pPr>
            <a:lvl3pPr marL="767715" indent="0" algn="ctr">
              <a:buNone/>
              <a:defRPr sz="1510"/>
            </a:lvl3pPr>
            <a:lvl4pPr marL="1151890" indent="0" algn="ctr">
              <a:buNone/>
              <a:defRPr sz="1345"/>
            </a:lvl4pPr>
            <a:lvl5pPr marL="1536065" indent="0" algn="ctr">
              <a:buNone/>
              <a:defRPr sz="1345"/>
            </a:lvl5pPr>
            <a:lvl6pPr marL="1919605" indent="0" algn="ctr">
              <a:buNone/>
              <a:defRPr sz="1345"/>
            </a:lvl6pPr>
            <a:lvl7pPr marL="2303780" indent="0" algn="ctr">
              <a:buNone/>
              <a:defRPr sz="1345"/>
            </a:lvl7pPr>
            <a:lvl8pPr marL="2687955" indent="0" algn="ctr">
              <a:buNone/>
              <a:defRPr sz="1345"/>
            </a:lvl8pPr>
            <a:lvl9pPr marL="3071495" indent="0" algn="ctr">
              <a:buNone/>
              <a:defRPr sz="1345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7553" y="306637"/>
            <a:ext cx="2207865" cy="488086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3957" y="306637"/>
            <a:ext cx="6495604" cy="488086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511969" y="230645"/>
            <a:ext cx="9215438" cy="95990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11969" y="1343873"/>
            <a:ext cx="4522391" cy="18358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205016" y="1343873"/>
            <a:ext cx="4522391" cy="18358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11969" y="3307685"/>
            <a:ext cx="4522391" cy="183715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205016" y="3307685"/>
            <a:ext cx="4522391" cy="183715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11969" y="5244832"/>
            <a:ext cx="2389187" cy="399962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498454" y="5244832"/>
            <a:ext cx="3242469" cy="399962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7338219" y="5244832"/>
            <a:ext cx="2389187" cy="399962"/>
          </a:xfrm>
        </p:spPr>
        <p:txBody>
          <a:bodyPr/>
          <a:lstStyle>
            <a:lvl1pPr>
              <a:defRPr/>
            </a:lvl1pPr>
          </a:lstStyle>
          <a:p>
            <a:fld id="{9A35C22D-5825-4579-89C9-188ABC81351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1969" y="230645"/>
            <a:ext cx="8362156" cy="95990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11969" y="1343872"/>
            <a:ext cx="4095750" cy="409294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78375" y="1343872"/>
            <a:ext cx="4095750" cy="409294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 rot="5400000">
            <a:off x="8498149" y="908580"/>
            <a:ext cx="2252306" cy="322636"/>
          </a:xfrm>
        </p:spPr>
        <p:txBody>
          <a:bodyPr/>
          <a:lstStyle>
            <a:lvl1pPr>
              <a:defRPr/>
            </a:lvl1pPr>
          </a:lstStyle>
          <a:p>
            <a:fld id="{7DAE0910-9819-45A3-96B8-3AAFC4D89FD0}" type="datetimeFigureOut">
              <a:rPr lang="zh-CN" altLang="en-US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 rot="5400000">
            <a:off x="7827078" y="3138367"/>
            <a:ext cx="3583781" cy="306637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9103445" y="4815540"/>
            <a:ext cx="682625" cy="437292"/>
          </a:xfrm>
        </p:spPr>
        <p:txBody>
          <a:bodyPr/>
          <a:lstStyle>
            <a:lvl1pPr>
              <a:defRPr/>
            </a:lvl1pPr>
          </a:lstStyle>
          <a:p>
            <a:fld id="{CA13D98E-9AEA-460B-817A-46E36B8BF7DA}" type="slidenum">
              <a:rPr lang="zh-CN" alt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624" y="1435864"/>
            <a:ext cx="8831461" cy="2395771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624" y="3854300"/>
            <a:ext cx="8831461" cy="1259879"/>
          </a:xfrm>
        </p:spPr>
        <p:txBody>
          <a:bodyPr/>
          <a:lstStyle>
            <a:lvl1pPr marL="0" indent="0">
              <a:buNone/>
              <a:defRPr sz="2015">
                <a:solidFill>
                  <a:schemeClr val="tx1">
                    <a:tint val="75000"/>
                  </a:schemeClr>
                </a:solidFill>
              </a:defRPr>
            </a:lvl1pPr>
            <a:lvl2pPr marL="384175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2pPr>
            <a:lvl3pPr marL="767715" indent="0">
              <a:buNone/>
              <a:defRPr sz="1510">
                <a:solidFill>
                  <a:schemeClr val="tx1">
                    <a:tint val="75000"/>
                  </a:schemeClr>
                </a:solidFill>
              </a:defRPr>
            </a:lvl3pPr>
            <a:lvl4pPr marL="1151890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4pPr>
            <a:lvl5pPr marL="1536065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5pPr>
            <a:lvl6pPr marL="1919605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6pPr>
            <a:lvl7pPr marL="2303780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7pPr>
            <a:lvl8pPr marL="2687955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8pPr>
            <a:lvl9pPr marL="3071495" indent="0">
              <a:buNone/>
              <a:defRPr sz="13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3957" y="1533187"/>
            <a:ext cx="4351734" cy="365431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3684" y="1533187"/>
            <a:ext cx="4351734" cy="365431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291" y="306638"/>
            <a:ext cx="8831461" cy="111322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5291" y="1411865"/>
            <a:ext cx="4331735" cy="691934"/>
          </a:xfrm>
        </p:spPr>
        <p:txBody>
          <a:bodyPr anchor="b"/>
          <a:lstStyle>
            <a:lvl1pPr marL="0" indent="0">
              <a:buNone/>
              <a:defRPr sz="2015" b="1"/>
            </a:lvl1pPr>
            <a:lvl2pPr marL="384175" indent="0">
              <a:buNone/>
              <a:defRPr sz="1680" b="1"/>
            </a:lvl2pPr>
            <a:lvl3pPr marL="767715" indent="0">
              <a:buNone/>
              <a:defRPr sz="1510" b="1"/>
            </a:lvl3pPr>
            <a:lvl4pPr marL="1151890" indent="0">
              <a:buNone/>
              <a:defRPr sz="1345" b="1"/>
            </a:lvl4pPr>
            <a:lvl5pPr marL="1536065" indent="0">
              <a:buNone/>
              <a:defRPr sz="1345" b="1"/>
            </a:lvl5pPr>
            <a:lvl6pPr marL="1919605" indent="0">
              <a:buNone/>
              <a:defRPr sz="1345" b="1"/>
            </a:lvl6pPr>
            <a:lvl7pPr marL="2303780" indent="0">
              <a:buNone/>
              <a:defRPr sz="1345" b="1"/>
            </a:lvl7pPr>
            <a:lvl8pPr marL="2687955" indent="0">
              <a:buNone/>
              <a:defRPr sz="1345" b="1"/>
            </a:lvl8pPr>
            <a:lvl9pPr marL="3071495" indent="0">
              <a:buNone/>
              <a:defRPr sz="134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5291" y="2103799"/>
            <a:ext cx="4331735" cy="30943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3684" y="1411865"/>
            <a:ext cx="4353068" cy="691934"/>
          </a:xfrm>
        </p:spPr>
        <p:txBody>
          <a:bodyPr anchor="b"/>
          <a:lstStyle>
            <a:lvl1pPr marL="0" indent="0">
              <a:buNone/>
              <a:defRPr sz="2015" b="1"/>
            </a:lvl1pPr>
            <a:lvl2pPr marL="384175" indent="0">
              <a:buNone/>
              <a:defRPr sz="1680" b="1"/>
            </a:lvl2pPr>
            <a:lvl3pPr marL="767715" indent="0">
              <a:buNone/>
              <a:defRPr sz="1510" b="1"/>
            </a:lvl3pPr>
            <a:lvl4pPr marL="1151890" indent="0">
              <a:buNone/>
              <a:defRPr sz="1345" b="1"/>
            </a:lvl4pPr>
            <a:lvl5pPr marL="1536065" indent="0">
              <a:buNone/>
              <a:defRPr sz="1345" b="1"/>
            </a:lvl5pPr>
            <a:lvl6pPr marL="1919605" indent="0">
              <a:buNone/>
              <a:defRPr sz="1345" b="1"/>
            </a:lvl6pPr>
            <a:lvl7pPr marL="2303780" indent="0">
              <a:buNone/>
              <a:defRPr sz="1345" b="1"/>
            </a:lvl7pPr>
            <a:lvl8pPr marL="2687955" indent="0">
              <a:buNone/>
              <a:defRPr sz="1345" b="1"/>
            </a:lvl8pPr>
            <a:lvl9pPr marL="3071495" indent="0">
              <a:buNone/>
              <a:defRPr sz="1345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3684" y="2103799"/>
            <a:ext cx="4353068" cy="30943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291" y="383963"/>
            <a:ext cx="3302465" cy="1343872"/>
          </a:xfrm>
        </p:spPr>
        <p:txBody>
          <a:bodyPr anchor="b"/>
          <a:lstStyle>
            <a:lvl1pPr>
              <a:defRPr sz="268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3068" y="829255"/>
            <a:ext cx="5183684" cy="4092942"/>
          </a:xfrm>
        </p:spPr>
        <p:txBody>
          <a:bodyPr/>
          <a:lstStyle>
            <a:lvl1pPr>
              <a:defRPr sz="2685"/>
            </a:lvl1pPr>
            <a:lvl2pPr>
              <a:defRPr sz="2350"/>
            </a:lvl2pPr>
            <a:lvl3pPr>
              <a:defRPr sz="2015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5291" y="1727835"/>
            <a:ext cx="3302465" cy="3201028"/>
          </a:xfrm>
        </p:spPr>
        <p:txBody>
          <a:bodyPr/>
          <a:lstStyle>
            <a:lvl1pPr marL="0" indent="0">
              <a:buNone/>
              <a:defRPr sz="1345"/>
            </a:lvl1pPr>
            <a:lvl2pPr marL="384175" indent="0">
              <a:buNone/>
              <a:defRPr sz="1175"/>
            </a:lvl2pPr>
            <a:lvl3pPr marL="767715" indent="0">
              <a:buNone/>
              <a:defRPr sz="1010"/>
            </a:lvl3pPr>
            <a:lvl4pPr marL="1151890" indent="0">
              <a:buNone/>
              <a:defRPr sz="840"/>
            </a:lvl4pPr>
            <a:lvl5pPr marL="1536065" indent="0">
              <a:buNone/>
              <a:defRPr sz="840"/>
            </a:lvl5pPr>
            <a:lvl6pPr marL="1919605" indent="0">
              <a:buNone/>
              <a:defRPr sz="840"/>
            </a:lvl6pPr>
            <a:lvl7pPr marL="2303780" indent="0">
              <a:buNone/>
              <a:defRPr sz="840"/>
            </a:lvl7pPr>
            <a:lvl8pPr marL="2687955" indent="0">
              <a:buNone/>
              <a:defRPr sz="840"/>
            </a:lvl8pPr>
            <a:lvl9pPr marL="3071495" indent="0">
              <a:buNone/>
              <a:defRPr sz="8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291" y="383963"/>
            <a:ext cx="3302465" cy="1343872"/>
          </a:xfrm>
        </p:spPr>
        <p:txBody>
          <a:bodyPr anchor="b"/>
          <a:lstStyle>
            <a:lvl1pPr>
              <a:defRPr sz="268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53068" y="829255"/>
            <a:ext cx="5183684" cy="4092942"/>
          </a:xfrm>
        </p:spPr>
        <p:txBody>
          <a:bodyPr anchor="t"/>
          <a:lstStyle>
            <a:lvl1pPr marL="0" indent="0">
              <a:buNone/>
              <a:defRPr sz="2685"/>
            </a:lvl1pPr>
            <a:lvl2pPr marL="384175" indent="0">
              <a:buNone/>
              <a:defRPr sz="2350"/>
            </a:lvl2pPr>
            <a:lvl3pPr marL="767715" indent="0">
              <a:buNone/>
              <a:defRPr sz="2015"/>
            </a:lvl3pPr>
            <a:lvl4pPr marL="1151890" indent="0">
              <a:buNone/>
              <a:defRPr sz="1680"/>
            </a:lvl4pPr>
            <a:lvl5pPr marL="1536065" indent="0">
              <a:buNone/>
              <a:defRPr sz="1680"/>
            </a:lvl5pPr>
            <a:lvl6pPr marL="1919605" indent="0">
              <a:buNone/>
              <a:defRPr sz="1680"/>
            </a:lvl6pPr>
            <a:lvl7pPr marL="2303780" indent="0">
              <a:buNone/>
              <a:defRPr sz="1680"/>
            </a:lvl7pPr>
            <a:lvl8pPr marL="2687955" indent="0">
              <a:buNone/>
              <a:defRPr sz="1680"/>
            </a:lvl8pPr>
            <a:lvl9pPr marL="3071495" indent="0">
              <a:buNone/>
              <a:defRPr sz="168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5291" y="1727835"/>
            <a:ext cx="3302465" cy="3201028"/>
          </a:xfrm>
        </p:spPr>
        <p:txBody>
          <a:bodyPr/>
          <a:lstStyle>
            <a:lvl1pPr marL="0" indent="0">
              <a:buNone/>
              <a:defRPr sz="1345"/>
            </a:lvl1pPr>
            <a:lvl2pPr marL="384175" indent="0">
              <a:buNone/>
              <a:defRPr sz="1175"/>
            </a:lvl2pPr>
            <a:lvl3pPr marL="767715" indent="0">
              <a:buNone/>
              <a:defRPr sz="1010"/>
            </a:lvl3pPr>
            <a:lvl4pPr marL="1151890" indent="0">
              <a:buNone/>
              <a:defRPr sz="840"/>
            </a:lvl4pPr>
            <a:lvl5pPr marL="1536065" indent="0">
              <a:buNone/>
              <a:defRPr sz="840"/>
            </a:lvl5pPr>
            <a:lvl6pPr marL="1919605" indent="0">
              <a:buNone/>
              <a:defRPr sz="840"/>
            </a:lvl6pPr>
            <a:lvl7pPr marL="2303780" indent="0">
              <a:buNone/>
              <a:defRPr sz="840"/>
            </a:lvl7pPr>
            <a:lvl8pPr marL="2687955" indent="0">
              <a:buNone/>
              <a:defRPr sz="840"/>
            </a:lvl8pPr>
            <a:lvl9pPr marL="3071495" indent="0">
              <a:buNone/>
              <a:defRPr sz="84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3957" y="306638"/>
            <a:ext cx="8831461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3957" y="1533187"/>
            <a:ext cx="8831461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3957" y="5338158"/>
            <a:ext cx="2303859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93930-ABC6-437A-B8CD-8283701EA5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91793" y="5338158"/>
            <a:ext cx="3455789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31559" y="5338158"/>
            <a:ext cx="2303859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1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90EC9-3292-4AB9-94DB-EDFD23ACD5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l" defTabSz="767715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770" indent="-191770" algn="l" defTabSz="767715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5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660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4pPr>
      <a:lvl5pPr marL="1727835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5pPr>
      <a:lvl6pPr marL="2112010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6pPr>
      <a:lvl7pPr marL="2495550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7pPr>
      <a:lvl8pPr marL="2879725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8pPr>
      <a:lvl9pPr marL="3263900" indent="-191770" algn="l" defTabSz="767715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2pPr>
      <a:lvl3pPr marL="76771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3pPr>
      <a:lvl4pPr marL="1151890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4pPr>
      <a:lvl5pPr marL="153606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5pPr>
      <a:lvl6pPr marL="191960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6pPr>
      <a:lvl7pPr marL="2303780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7pPr>
      <a:lvl8pPr marL="268795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8pPr>
      <a:lvl9pPr marL="3071495" algn="l" defTabSz="767715" rtl="0" eaLnBrk="1" latinLnBrk="0" hangingPunct="1">
        <a:defRPr sz="151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" Target="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图片 8" descr="数学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6031" y="2717964"/>
            <a:ext cx="1919883" cy="1518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图片 9" descr="英语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4389" y="3201473"/>
            <a:ext cx="1519908" cy="1605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图片 10" descr="语文.png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2623" y="2314446"/>
            <a:ext cx="1381248" cy="1800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Box 13"/>
          <p:cNvSpPr txBox="1">
            <a:spLocks noChangeArrowheads="1"/>
          </p:cNvSpPr>
          <p:nvPr/>
        </p:nvSpPr>
        <p:spPr bwMode="auto">
          <a:xfrm>
            <a:off x="3425569" y="1750944"/>
            <a:ext cx="4749932" cy="7224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02385" tIns="51193" rIns="102385" bIns="51193">
            <a:spAutoFit/>
          </a:bodyPr>
          <a:lstStyle/>
          <a:p>
            <a:r>
              <a:rPr lang="zh-CN" altLang="en-US" sz="4000">
                <a:solidFill>
                  <a:srgbClr val="984807"/>
                </a:solidFill>
                <a:latin typeface="华文新魏" panose="02010800040101010101" charset="-122"/>
                <a:ea typeface="华文新魏" panose="02010800040101010101" charset="-122"/>
                <a:cs typeface="华文新魏" panose="02010800040101010101" charset="-122"/>
              </a:rPr>
              <a:t>第五单元</a:t>
            </a:r>
            <a:endParaRPr lang="zh-CN" altLang="en-US" sz="4000">
              <a:solidFill>
                <a:srgbClr val="984807"/>
              </a:solidFill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88897" y="2118713"/>
            <a:ext cx="1764873" cy="775428"/>
          </a:xfrm>
          <a:prstGeom prst="rect">
            <a:avLst/>
          </a:prstGeom>
          <a:noFill/>
        </p:spPr>
        <p:txBody>
          <a:bodyPr spcFirstLastPara="1" wrap="none" lIns="102385" tIns="51193" rIns="102385" bIns="51193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900" b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字词</a:t>
            </a:r>
            <a:endParaRPr lang="zh-CN" altLang="en-US" sz="49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3320" name="矩形 12">
            <a:hlinkClick r:id="rId1" action="ppaction://hlinksldjump"/>
          </p:cNvPr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4394" y="2717963"/>
            <a:ext cx="1781225" cy="1100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矩形 1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21911" y="1618334"/>
            <a:ext cx="1877219" cy="132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2474244" y="581736"/>
            <a:ext cx="5562726" cy="10366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102385" tIns="51193" rIns="102385" bIns="51193">
            <a:prstTxWarp prst="textPlain">
              <a:avLst/>
            </a:prstTxWarp>
            <a:spAutoFit/>
          </a:bodyPr>
          <a:lstStyle/>
          <a:p>
            <a:pPr algn="ctr">
              <a:defRPr/>
            </a:pPr>
            <a:r>
              <a:rPr lang="zh-CN" altLang="en-US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华文彩云" panose="02010800040101010101" pitchFamily="2" charset="-122"/>
                <a:ea typeface="华文彩云" panose="02010800040101010101" pitchFamily="2" charset="-122"/>
              </a:rPr>
              <a:t>语文园地五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华文彩云" panose="02010800040101010101" pitchFamily="2" charset="-122"/>
              <a:ea typeface="华文彩云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388" name="Text Box 16"/>
          <p:cNvSpPr txBox="1">
            <a:spLocks noChangeArrowheads="1"/>
          </p:cNvSpPr>
          <p:nvPr/>
        </p:nvSpPr>
        <p:spPr bwMode="auto">
          <a:xfrm>
            <a:off x="1264279" y="1127714"/>
            <a:ext cx="5926749" cy="72242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  <a:buNone/>
            </a:pP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读一读，再选择一两个词语演一演。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6551" y="162118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字词句运用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Text Box 16"/>
          <p:cNvSpPr txBox="1">
            <a:spLocks noChangeArrowheads="1"/>
          </p:cNvSpPr>
          <p:nvPr/>
        </p:nvSpPr>
        <p:spPr bwMode="auto">
          <a:xfrm>
            <a:off x="977007" y="3036866"/>
            <a:ext cx="8220654" cy="8255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  <a:buNone/>
            </a:pP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眉开眼笑  破涕为笑  哈哈大笑  捧腹大笑</a:t>
            </a:r>
            <a:endParaRPr lang="zh-CN" altLang="en-US" sz="3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977008" y="1973146"/>
            <a:ext cx="7481143" cy="8255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  <a:buNone/>
            </a:pP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微笑   狂笑   傻笑   笑眯眯   笑呵呵</a:t>
            </a:r>
            <a:endParaRPr lang="zh-CN" altLang="en-US" sz="3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388" name="Text Box 16"/>
          <p:cNvSpPr txBox="1">
            <a:spLocks noChangeArrowheads="1"/>
          </p:cNvSpPr>
          <p:nvPr/>
        </p:nvSpPr>
        <p:spPr bwMode="auto">
          <a:xfrm>
            <a:off x="1" y="1220861"/>
            <a:ext cx="9209038" cy="7224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102385" tIns="51193" rIns="102385" bIns="51193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小马</a:t>
            </a:r>
            <a:r>
              <a:rPr lang="zh-CN" altLang="en-US" sz="2700" b="1" u="sng">
                <a:latin typeface="楷体" panose="02010609060101010101" pitchFamily="49" charset="-122"/>
                <a:ea typeface="楷体" panose="02010609060101010101" pitchFamily="49" charset="-122"/>
              </a:rPr>
              <a:t>连蹦带跳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地说：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怎么不能？我很愿意帮您做事。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8153" y="120877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字词句运用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6387" name="矩形 26"/>
          <p:cNvSpPr>
            <a:spLocks noChangeArrowheads="1"/>
          </p:cNvSpPr>
          <p:nvPr/>
        </p:nvSpPr>
        <p:spPr bwMode="auto">
          <a:xfrm>
            <a:off x="560322" y="705356"/>
            <a:ext cx="7178229" cy="51550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r>
              <a:rPr lang="zh-CN" altLang="en-US" sz="2700" b="1">
                <a:solidFill>
                  <a:schemeClr val="hlink"/>
                </a:solidFill>
                <a:latin typeface="楷体_GB2312" panose="02010609030101010101" charset="-122"/>
                <a:ea typeface="楷体_GB2312" panose="02010609030101010101" charset="-122"/>
              </a:rPr>
              <a:t>读句子，注意加线的部分，试试怎样读更好。</a:t>
            </a:r>
            <a:endParaRPr lang="zh-CN" altLang="en-US" sz="2700" b="1">
              <a:solidFill>
                <a:schemeClr val="hlink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1943281"/>
            <a:ext cx="9598764" cy="7266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102385" tIns="51193" rIns="102385" bIns="51193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小马</a:t>
            </a:r>
            <a:r>
              <a:rPr lang="zh-CN" altLang="en-US" sz="2700" b="1" u="sng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难为情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地说：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一条河挡住了去路，我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我过不去。</a:t>
            </a:r>
            <a:r>
              <a:rPr lang="en-US" altLang="zh-CN" sz="27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en-US" altLang="zh-CN" sz="27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0" y="2665701"/>
            <a:ext cx="10193867" cy="722420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02385" tIns="51193" rIns="102385" bIns="51193" rtlCol="0" anchor="t">
            <a:spAutoFit/>
          </a:bodyPr>
          <a:lstStyle/>
          <a:p>
            <a:pPr eaLnBrk="1" latinLnBrk="0" hangingPunct="1">
              <a:lnSpc>
                <a:spcPct val="150000"/>
              </a:lnSpc>
            </a:pPr>
            <a:r>
              <a:rPr lang="zh-CN" altLang="en-US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老师</a:t>
            </a:r>
            <a:r>
              <a:rPr lang="zh-CN" altLang="en-US" sz="2700" b="1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和颜悦色</a:t>
            </a:r>
            <a:r>
              <a:rPr lang="zh-CN" altLang="en-US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地说</a:t>
            </a:r>
            <a:r>
              <a:rPr lang="en-US" altLang="zh-CN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:“</a:t>
            </a:r>
            <a:r>
              <a:rPr lang="zh-CN" altLang="en-US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看上的角度不同，杨桃的样子也就不一样。</a:t>
            </a:r>
            <a:r>
              <a:rPr lang="en-US" altLang="zh-CN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r>
              <a:rPr lang="zh-CN" altLang="en-US" sz="27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7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8"/>
          <p:cNvSpPr txBox="1"/>
          <p:nvPr/>
        </p:nvSpPr>
        <p:spPr>
          <a:xfrm>
            <a:off x="446551" y="300060"/>
            <a:ext cx="1967524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我的发现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933632" y="2195701"/>
            <a:ext cx="6679059" cy="13424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</a:pPr>
            <a:r>
              <a:rPr lang="en-US" altLang="zh-CN" sz="270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5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教诲    寻找 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70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7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3637111" y="-14221"/>
            <a:ext cx="5689964" cy="1787563"/>
          </a:xfrm>
          <a:prstGeom prst="cloudCallout">
            <a:avLst>
              <a:gd name="adj1" fmla="val 35832"/>
              <a:gd name="adj2" fmla="val 149363"/>
            </a:avLst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385" tIns="51193" rIns="102385" bIns="51193"/>
          <a:lstStyle/>
          <a:p>
            <a:pPr algn="ctr"/>
            <a:r>
              <a:rPr lang="zh-CN" altLang="en-US" sz="3100" b="1" dirty="0">
                <a:solidFill>
                  <a:srgbClr val="FF0000"/>
                </a:solidFill>
                <a:ea typeface="楷体_GB2312" panose="02010609030101010101" charset="-122"/>
              </a:rPr>
              <a:t>　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 我发现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“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寻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”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和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“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找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”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的意思相近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,“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寻找</a:t>
            </a:r>
            <a:r>
              <a:rPr lang="en-US" altLang="zh-CN" sz="2200" b="1" dirty="0">
                <a:solidFill>
                  <a:srgbClr val="002060"/>
                </a:solidFill>
                <a:ea typeface="楷体_GB2312" panose="02010609030101010101" charset="-122"/>
              </a:rPr>
              <a:t>”</a:t>
            </a:r>
            <a:r>
              <a:rPr lang="zh-CN" altLang="en-US" sz="2200" b="1" dirty="0">
                <a:solidFill>
                  <a:srgbClr val="002060"/>
                </a:solidFill>
                <a:ea typeface="楷体_GB2312" panose="02010609030101010101" charset="-122"/>
              </a:rPr>
              <a:t>的意思和它们差不多。</a:t>
            </a:r>
            <a:endParaRPr lang="zh-CN" altLang="en-US" sz="2200" b="1" dirty="0">
              <a:solidFill>
                <a:srgbClr val="002060"/>
              </a:solidFill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29506" y="1621890"/>
            <a:ext cx="7567183" cy="92933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02385" tIns="51193" rIns="102385" bIns="51193" rtlCol="0" anchor="t">
            <a:spAutoFit/>
          </a:bodyPr>
          <a:lstStyle/>
          <a:p>
            <a:r>
              <a:rPr lang="en-US" altLang="zh-CN" sz="2700">
                <a:latin typeface="楷体_GB2312" panose="02010609030101010101" charset="-122"/>
                <a:ea typeface="楷体_GB2312" panose="02010609030101010101" charset="-122"/>
              </a:rPr>
              <a:t> </a:t>
            </a:r>
            <a:r>
              <a:rPr lang="en-US" altLang="zh-CN" sz="3600">
                <a:latin typeface="楷体_GB2312" panose="02010609030101010101" charset="-122"/>
                <a:ea typeface="楷体_GB2312" panose="02010609030101010101" charset="-122"/>
              </a:rPr>
              <a:t>   </a:t>
            </a:r>
            <a:r>
              <a:rPr lang="zh-CN" altLang="en-US" sz="5400" b="1">
                <a:latin typeface="楷体_GB2312" panose="02010609030101010101" charset="-122"/>
                <a:ea typeface="楷体_GB2312" panose="02010609030101010101" charset="-122"/>
              </a:rPr>
              <a:t>伙伴       灾难</a:t>
            </a:r>
            <a:endParaRPr lang="zh-CN" altLang="en-US" sz="54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1967524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我的发现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书写提示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920833" y="1894930"/>
            <a:ext cx="7134853" cy="1342450"/>
          </a:xfrm>
          <a:prstGeom prst="rect">
            <a:avLst/>
          </a:prstGeom>
          <a:solidFill>
            <a:srgbClr val="FF66CC"/>
          </a:solidFill>
          <a:ln>
            <a:solidFill>
              <a:srgbClr val="7030A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</a:pPr>
            <a:r>
              <a:rPr lang="en-US" altLang="zh-CN" sz="27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5400" b="1">
                <a:latin typeface="楷体_GB2312" panose="02010609030101010101" charset="-122"/>
                <a:ea typeface="楷体_GB2312" panose="02010609030101010101" charset="-122"/>
              </a:rPr>
              <a:t>明亮        柔软    </a:t>
            </a:r>
            <a:endParaRPr lang="zh-CN" altLang="en-US" sz="54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8435" name="Text Box 16"/>
          <p:cNvSpPr txBox="1">
            <a:spLocks noChangeArrowheads="1"/>
          </p:cNvSpPr>
          <p:nvPr/>
        </p:nvSpPr>
        <p:spPr bwMode="auto">
          <a:xfrm>
            <a:off x="1166863" y="1043101"/>
            <a:ext cx="7509586" cy="120521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marL="384175" indent="-384175" algn="just"/>
            <a:r>
              <a:rPr lang="zh-CN" altLang="en-US" sz="2700">
                <a:ea typeface="楷体" panose="02010609060101010101" pitchFamily="49" charset="-122"/>
              </a:rPr>
              <a:t> </a:t>
            </a:r>
            <a:r>
              <a:rPr lang="zh-CN" altLang="en-US" sz="3600" b="1">
                <a:ea typeface="楷体" panose="02010609060101010101" pitchFamily="49" charset="-122"/>
              </a:rPr>
              <a:t>冠必正　纽必结　袜与履　俱紧切 </a:t>
            </a:r>
            <a:endParaRPr lang="zh-CN" altLang="en-US" sz="3600" b="1">
              <a:ea typeface="楷体" panose="02010609060101010101" pitchFamily="49" charset="-122"/>
            </a:endParaRPr>
          </a:p>
          <a:p>
            <a:pPr marL="384175" indent="-384175" algn="just"/>
            <a:r>
              <a:rPr lang="zh-CN" altLang="en-US" sz="3600" b="1">
                <a:ea typeface="楷体" panose="02010609060101010101" pitchFamily="49" charset="-122"/>
              </a:rPr>
              <a:t>置冠服　有定位　勿乱顿　致污秽 </a:t>
            </a:r>
            <a:r>
              <a:rPr lang="zh-CN" altLang="en-US" sz="3600">
                <a:ea typeface="楷体" panose="02010609060101010101" pitchFamily="49" charset="-122"/>
              </a:rPr>
              <a:t> </a:t>
            </a:r>
            <a:endParaRPr lang="zh-CN" altLang="en-US" sz="3600"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282995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日积月累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Text Box 16"/>
          <p:cNvSpPr txBox="1">
            <a:spLocks noChangeArrowheads="1"/>
          </p:cNvSpPr>
          <p:nvPr/>
        </p:nvSpPr>
        <p:spPr bwMode="auto">
          <a:xfrm>
            <a:off x="1166863" y="2248319"/>
            <a:ext cx="7509586" cy="1205218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marL="384175" indent="-384175" algn="just"/>
            <a:r>
              <a:rPr lang="zh-CN" altLang="en-US" sz="3600" b="1">
                <a:ea typeface="楷体" panose="02010609060101010101" pitchFamily="49" charset="-122"/>
              </a:rPr>
              <a:t>惟德学　惟才艺　不如人　当自砺 </a:t>
            </a:r>
            <a:endParaRPr lang="zh-CN" altLang="en-US" sz="3600" b="1">
              <a:ea typeface="楷体" panose="02010609060101010101" pitchFamily="49" charset="-122"/>
            </a:endParaRPr>
          </a:p>
          <a:p>
            <a:pPr marL="384175" indent="-384175" algn="just"/>
            <a:r>
              <a:rPr lang="zh-CN" altLang="en-US" sz="3600" b="1">
                <a:ea typeface="楷体" panose="02010609060101010101" pitchFamily="49" charset="-122"/>
              </a:rPr>
              <a:t>若衣服　若饮食　不如人　勿生戚 </a:t>
            </a:r>
            <a:endParaRPr lang="zh-CN" altLang="en-US" sz="3600" b="1">
              <a:ea typeface="楷体" panose="02010609060101010101" pitchFamily="49" charset="-122"/>
            </a:endParaRPr>
          </a:p>
        </p:txBody>
      </p:sp>
      <p:sp>
        <p:nvSpPr>
          <p:cNvPr id="3" name="Text Box 16"/>
          <p:cNvSpPr txBox="1">
            <a:spLocks noChangeArrowheads="1"/>
          </p:cNvSpPr>
          <p:nvPr/>
        </p:nvSpPr>
        <p:spPr bwMode="auto">
          <a:xfrm>
            <a:off x="3563161" y="3838923"/>
            <a:ext cx="4451995" cy="653449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marL="384175" indent="-384175" algn="just"/>
            <a:r>
              <a:rPr lang="zh-CN" altLang="en-US" sz="2700">
                <a:ea typeface="楷体" panose="02010609060101010101" pitchFamily="49" charset="-122"/>
              </a:rPr>
              <a:t>   </a:t>
            </a:r>
            <a:r>
              <a:rPr lang="en-US" altLang="zh-CN" sz="2700">
                <a:ea typeface="楷体" panose="02010609060101010101" pitchFamily="49" charset="-122"/>
              </a:rPr>
              <a:t>————</a:t>
            </a:r>
            <a:r>
              <a:rPr lang="zh-CN" altLang="en-US" sz="3600" b="1">
                <a:ea typeface="楷体" panose="02010609060101010101" pitchFamily="49" charset="-122"/>
              </a:rPr>
              <a:t>《 弟子规》</a:t>
            </a:r>
            <a:endParaRPr lang="zh-CN" altLang="en-US" sz="3600" b="1"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3"/>
          <p:cNvSpPr>
            <a:spLocks noChangeArrowheads="1"/>
          </p:cNvSpPr>
          <p:nvPr/>
        </p:nvSpPr>
        <p:spPr bwMode="auto">
          <a:xfrm>
            <a:off x="559967" y="770417"/>
            <a:ext cx="9119443" cy="92933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</a:ln>
        </p:spPr>
        <p:txBody>
          <a:bodyPr lIns="102385" tIns="51193" rIns="102385" bIns="51193">
            <a:spAutoFit/>
          </a:bodyPr>
          <a:lstStyle/>
          <a:p>
            <a:r>
              <a:rPr lang="en-US" altLang="zh-CN" sz="2700" b="1">
                <a:solidFill>
                  <a:schemeClr val="hlink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2700" b="1">
                <a:solidFill>
                  <a:schemeClr val="hlink"/>
                </a:solidFill>
                <a:latin typeface="楷体_GB2312" panose="02010609030101010101" charset="-122"/>
                <a:ea typeface="楷体_GB2312" panose="02010609030101010101" charset="-122"/>
              </a:rPr>
              <a:t>先读下面的问题，然后朗读故事《好天气和坏天气》，再选出答案</a:t>
            </a:r>
            <a:r>
              <a:rPr lang="zh-CN" altLang="en-US" sz="2700" b="1" i="1">
                <a:solidFill>
                  <a:schemeClr val="hlin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700" b="1" i="1">
              <a:solidFill>
                <a:schemeClr val="hlin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460" name="Text Box 184"/>
          <p:cNvSpPr txBox="1">
            <a:spLocks noChangeArrowheads="1"/>
          </p:cNvSpPr>
          <p:nvPr/>
        </p:nvSpPr>
        <p:spPr bwMode="auto">
          <a:xfrm>
            <a:off x="1818200" y="1743479"/>
            <a:ext cx="7116366" cy="22732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 eaLnBrk="1" latinLnBrk="0" hangingPunct="1">
              <a:lnSpc>
                <a:spcPct val="150000"/>
              </a:lnSpc>
            </a:pP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老奶奶有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个儿子。大儿子是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的，他喜欢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_________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。二儿子是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__________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他喜欢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___________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1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2133915" y="2452388"/>
            <a:ext cx="1614835" cy="584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r>
              <a:rPr lang="zh-CN" altLang="en-US" sz="3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做蜜饯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086862" y="1743478"/>
            <a:ext cx="1005450" cy="584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pPr algn="l"/>
            <a:r>
              <a:rPr lang="zh-CN" altLang="en-US" sz="3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400676" y="2452033"/>
            <a:ext cx="1005450" cy="584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pPr algn="l"/>
            <a:r>
              <a:rPr lang="zh-CN" altLang="en-US" sz="3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晴天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17136" y="186293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我爱阅读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3241403" y="3229914"/>
            <a:ext cx="1405781" cy="584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pPr algn="l"/>
            <a:r>
              <a:rPr lang="zh-CN" altLang="en-US" sz="3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做雨伞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6996551" y="3229914"/>
            <a:ext cx="1005450" cy="584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pPr algn="l"/>
            <a:r>
              <a:rPr lang="zh-CN" altLang="en-US" sz="31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雨天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9460" name="Text Box 184"/>
          <p:cNvSpPr txBox="1">
            <a:spLocks noChangeArrowheads="1"/>
          </p:cNvSpPr>
          <p:nvPr/>
        </p:nvSpPr>
        <p:spPr bwMode="auto">
          <a:xfrm>
            <a:off x="942876" y="904448"/>
            <a:ext cx="8353623" cy="15493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/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老奶奶为每天哭是因为</a:t>
            </a:r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___</a:t>
            </a:r>
            <a: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______________</a:t>
            </a:r>
            <a:b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</a:t>
            </a:r>
            <a:endParaRPr lang="en-US" altLang="zh-CN" sz="31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</a:t>
            </a:r>
            <a:r>
              <a:rPr lang="zh-CN" altLang="en-US" sz="31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113888" y="1319697"/>
            <a:ext cx="5424545" cy="5188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因为下雨天，大儿子不能晒果铺。</a:t>
            </a:r>
            <a:endParaRPr lang="zh-CN" altLang="en-US" sz="27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17136" y="186293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我爱阅读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Text Box 184"/>
          <p:cNvSpPr txBox="1">
            <a:spLocks noChangeArrowheads="1"/>
          </p:cNvSpPr>
          <p:nvPr/>
        </p:nvSpPr>
        <p:spPr bwMode="auto">
          <a:xfrm>
            <a:off x="801373" y="2419680"/>
            <a:ext cx="8079151" cy="203216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02385" tIns="51193" rIns="102385" bIns="51193">
            <a:spAutoFit/>
          </a:bodyPr>
          <a:lstStyle/>
          <a:p>
            <a:pPr algn="l"/>
            <a: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100" b="1">
                <a:latin typeface="楷体" panose="02010609060101010101" pitchFamily="49" charset="-122"/>
                <a:ea typeface="楷体" panose="02010609060101010101" pitchFamily="49" charset="-122"/>
              </a:rPr>
              <a:t>后来了，老奶奶为不哭是因为</a:t>
            </a:r>
            <a:br>
              <a:rPr lang="en-US" altLang="zh-CN" sz="3100" b="1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______________________________________________________________________________</a:t>
            </a:r>
            <a:endParaRPr lang="en-US" altLang="zh-CN" sz="31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en-US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</a:t>
            </a:r>
            <a:r>
              <a:rPr lang="zh-CN" altLang="zh-CN" sz="310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1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113888" y="1835203"/>
            <a:ext cx="5772396" cy="5188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因为晴天，小儿子的雨伞卖不出去。</a:t>
            </a:r>
            <a:endParaRPr lang="zh-CN" altLang="en-US" sz="27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42521" y="2891813"/>
            <a:ext cx="5772396" cy="134988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>
            <a:spAutoFit/>
          </a:bodyPr>
          <a:lstStyle/>
          <a:p>
            <a:pPr algn="l"/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因为老爷爷告诉她要反过来想问题。</a:t>
            </a:r>
            <a:endParaRPr lang="zh-CN" altLang="en-US" sz="27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晴天，大儿子可以晒果铺。</a:t>
            </a:r>
            <a:endParaRPr lang="zh-CN" altLang="en-US" sz="27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27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雨天，小儿子的雨伞卖出去。</a:t>
            </a:r>
            <a:endParaRPr lang="zh-CN" altLang="en-US" sz="31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1822467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口语交际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5126087" y="-14221"/>
            <a:ext cx="4200988" cy="1787563"/>
          </a:xfrm>
          <a:prstGeom prst="cloudCallout">
            <a:avLst>
              <a:gd name="adj1" fmla="val 35832"/>
              <a:gd name="adj2" fmla="val 149363"/>
            </a:avLst>
          </a:prstGeom>
          <a:solidFill>
            <a:srgbClr val="FFFF00"/>
          </a:solidFill>
          <a:ln w="9525">
            <a:solidFill>
              <a:schemeClr val="accent2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385" tIns="51193" rIns="102385" bIns="51193"/>
          <a:lstStyle/>
          <a:p>
            <a:pPr algn="ctr"/>
            <a:r>
              <a:rPr lang="zh-CN" altLang="en-US" sz="3100" b="1" dirty="0">
                <a:solidFill>
                  <a:srgbClr val="FF0000"/>
                </a:solidFill>
                <a:ea typeface="楷体_GB2312" panose="02010609030101010101" charset="-122"/>
              </a:rPr>
              <a:t>　</a:t>
            </a:r>
            <a:r>
              <a:rPr lang="zh-CN" altLang="en-US" sz="2200" b="1" dirty="0">
                <a:solidFill>
                  <a:srgbClr val="FF0000"/>
                </a:solidFill>
                <a:ea typeface="楷体_GB2312" panose="02010609030101010101" charset="-122"/>
              </a:rPr>
              <a:t> 观察图片，想一想，图片上的人都是做什么的？</a:t>
            </a:r>
            <a:endParaRPr lang="zh-CN" altLang="en-US" sz="2700" b="1" dirty="0">
              <a:solidFill>
                <a:srgbClr val="FF0000"/>
              </a:solidFill>
              <a:ea typeface="楷体_GB2312" panose="0201060903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69017" y="1773342"/>
            <a:ext cx="4840949" cy="3619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6551" y="300060"/>
            <a:ext cx="1822467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口语交际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295799" y="770771"/>
            <a:ext cx="3289399" cy="7224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102385" tIns="51193" rIns="102385" bIns="51193" rtlCol="0" anchor="t">
            <a:spAutoFit/>
          </a:bodyPr>
          <a:lstStyle/>
          <a:p>
            <a:r>
              <a:rPr lang="zh-CN" altLang="zh-CN" sz="4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图书借阅公约</a:t>
            </a:r>
            <a:endParaRPr lang="zh-CN" altLang="zh-CN" sz="4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9025" y="1493191"/>
            <a:ext cx="8620274" cy="4444731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pPr algn="l" eaLnBrk="1" latinLnBrk="0" hangingPunct="1">
              <a:lnSpc>
                <a:spcPct val="150000"/>
              </a:lnSpc>
              <a:buNone/>
            </a:pPr>
            <a:r>
              <a:rPr lang="en-US" altLang="zh-CN" sz="3100">
                <a:latin typeface="楷体_GB2312" panose="02010609030101010101" charset="-122"/>
                <a:ea typeface="楷体_GB2312" panose="02010609030101010101" charset="-122"/>
              </a:rPr>
              <a:t>     </a:t>
            </a:r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和同学讨论一下，班里的图书馆角应该怎样管理。如，怎样借阅图书？这样保证大家都能借到书？讨论的时候，注意听别人的意见。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pPr algn="l" eaLnBrk="1" latinLnBrk="0" hangingPunct="1">
              <a:lnSpc>
                <a:spcPct val="150000"/>
              </a:lnSpc>
              <a:buNone/>
            </a:pPr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    在小组讨论的基础上，形成班级的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pPr algn="l" eaLnBrk="1" latinLnBrk="0" hangingPunct="1">
              <a:lnSpc>
                <a:spcPct val="150000"/>
              </a:lnSpc>
              <a:buNone/>
            </a:pPr>
            <a:r>
              <a:rPr lang="en-US" altLang="zh-CN" sz="3100">
                <a:latin typeface="楷体_GB2312" panose="02010609030101010101" charset="-122"/>
                <a:ea typeface="楷体_GB2312" panose="02010609030101010101" charset="-122"/>
              </a:rPr>
              <a:t>“</a:t>
            </a:r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图书借阅公约</a:t>
            </a:r>
            <a:r>
              <a:rPr lang="en-US" altLang="zh-CN" sz="3100">
                <a:latin typeface="楷体_GB2312" panose="02010609030101010101" charset="-122"/>
                <a:ea typeface="楷体_GB2312" panose="02010609030101010101" charset="-122"/>
              </a:rPr>
              <a:t>”</a:t>
            </a:r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，张贴在班里的图书角。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pPr algn="l" eaLnBrk="1" latinLnBrk="0" hangingPunct="1">
              <a:lnSpc>
                <a:spcPct val="150000"/>
              </a:lnSpc>
              <a:buNone/>
            </a:pPr>
            <a:endParaRPr lang="en-US" altLang="zh-CN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1822467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口语交际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4854459" y="-14221"/>
            <a:ext cx="5160929" cy="2559756"/>
          </a:xfrm>
          <a:prstGeom prst="cloudCallout">
            <a:avLst>
              <a:gd name="adj1" fmla="val 20487"/>
              <a:gd name="adj2" fmla="val 124111"/>
            </a:avLst>
          </a:prstGeom>
          <a:solidFill>
            <a:srgbClr val="FFFF00"/>
          </a:solidFill>
          <a:ln w="9525">
            <a:solidFill>
              <a:schemeClr val="accent2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385" tIns="51193" rIns="102385" bIns="51193"/>
          <a:lstStyle/>
          <a:p>
            <a:pPr algn="ctr"/>
            <a:r>
              <a:rPr lang="zh-CN" altLang="en-US" sz="3100" b="1" dirty="0">
                <a:solidFill>
                  <a:srgbClr val="FF0000"/>
                </a:solidFill>
                <a:ea typeface="楷体_GB2312" panose="02010609030101010101" charset="-122"/>
              </a:rPr>
              <a:t>　 观察图片，想一想，你班的图书借阅公约如何制定？</a:t>
            </a:r>
            <a:endParaRPr lang="zh-CN" altLang="en-US" sz="3100" b="1" dirty="0">
              <a:solidFill>
                <a:srgbClr val="FF0000"/>
              </a:solidFill>
              <a:ea typeface="楷体_GB2312" panose="0201060903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34" t="51" r="-34" b="6087"/>
          <a:stretch>
            <a:fillRect/>
          </a:stretch>
        </p:blipFill>
        <p:spPr>
          <a:xfrm>
            <a:off x="1516707" y="934312"/>
            <a:ext cx="3108788" cy="3891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ChangeArrowheads="1"/>
          </p:cNvSpPr>
          <p:nvPr/>
        </p:nvSpPr>
        <p:spPr bwMode="auto">
          <a:xfrm>
            <a:off x="0" y="38337"/>
            <a:ext cx="206834" cy="307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02385" tIns="51193" rIns="102385" bIns="51193" anchor="ctr">
            <a:spAutoFit/>
          </a:bodyPr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1822467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口语交际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3478543" y="1599848"/>
            <a:ext cx="5014449" cy="2725429"/>
          </a:xfrm>
          <a:prstGeom prst="cloudCallout">
            <a:avLst>
              <a:gd name="adj1" fmla="val 47419"/>
              <a:gd name="adj2" fmla="val 56209"/>
            </a:avLst>
          </a:prstGeom>
          <a:solidFill>
            <a:srgbClr val="FFFF00"/>
          </a:solidFill>
          <a:ln w="9525">
            <a:solidFill>
              <a:schemeClr val="accent2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2385" tIns="51193" rIns="102385" bIns="51193"/>
          <a:lstStyle/>
          <a:p>
            <a:pPr algn="ctr"/>
            <a:r>
              <a:rPr lang="zh-CN" altLang="en-US" sz="3100" b="1" dirty="0">
                <a:solidFill>
                  <a:srgbClr val="FF0000"/>
                </a:solidFill>
                <a:ea typeface="楷体_GB2312" panose="02010609030101010101" charset="-122"/>
              </a:rPr>
              <a:t>主动发表意见。</a:t>
            </a:r>
            <a:endParaRPr lang="zh-CN" altLang="en-US" sz="3100" b="1" dirty="0">
              <a:solidFill>
                <a:srgbClr val="FF0000"/>
              </a:solidFill>
              <a:ea typeface="楷体_GB2312" panose="02010609030101010101" charset="-122"/>
            </a:endParaRPr>
          </a:p>
          <a:p>
            <a:pPr algn="ctr"/>
            <a:r>
              <a:rPr lang="zh-CN" altLang="en-US" sz="3100" b="1" dirty="0">
                <a:solidFill>
                  <a:srgbClr val="FF0000"/>
                </a:solidFill>
                <a:ea typeface="楷体_GB2312" panose="02010609030101010101" charset="-122"/>
              </a:rPr>
              <a:t>轮流说，一个人说完，另一说。</a:t>
            </a:r>
            <a:endParaRPr lang="zh-CN" altLang="en-US" sz="3100" b="1" dirty="0">
              <a:solidFill>
                <a:srgbClr val="FF0000"/>
              </a:solidFill>
              <a:ea typeface="楷体_GB2312" panose="02010609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6206"/>
          <a:stretch>
            <a:fillRect/>
          </a:stretch>
        </p:blipFill>
        <p:spPr>
          <a:xfrm>
            <a:off x="652049" y="1286988"/>
            <a:ext cx="2532823" cy="3351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8"/>
          <p:cNvSpPr txBox="1"/>
          <p:nvPr/>
        </p:nvSpPr>
        <p:spPr>
          <a:xfrm>
            <a:off x="2499499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厨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4" name="Text Box 9"/>
          <p:cNvSpPr txBox="1"/>
          <p:nvPr/>
        </p:nvSpPr>
        <p:spPr>
          <a:xfrm>
            <a:off x="4014743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厕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6" name="Text Box 11"/>
          <p:cNvSpPr txBox="1"/>
          <p:nvPr/>
        </p:nvSpPr>
        <p:spPr>
          <a:xfrm>
            <a:off x="5529231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厢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7" name="Text Box 12"/>
          <p:cNvSpPr txBox="1"/>
          <p:nvPr/>
        </p:nvSpPr>
        <p:spPr>
          <a:xfrm>
            <a:off x="2367145" y="3711646"/>
            <a:ext cx="1088645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厨房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8" name="Text Box 13"/>
          <p:cNvSpPr txBox="1"/>
          <p:nvPr/>
        </p:nvSpPr>
        <p:spPr>
          <a:xfrm>
            <a:off x="3887407" y="3711646"/>
            <a:ext cx="1343918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厕所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9" name="Text Box 14"/>
          <p:cNvSpPr txBox="1"/>
          <p:nvPr/>
        </p:nvSpPr>
        <p:spPr>
          <a:xfrm>
            <a:off x="5422602" y="3711646"/>
            <a:ext cx="1279922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车厢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20" name="Text Box 15"/>
          <p:cNvSpPr txBox="1"/>
          <p:nvPr/>
        </p:nvSpPr>
        <p:spPr>
          <a:xfrm>
            <a:off x="6924378" y="3711646"/>
            <a:ext cx="1491109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大厦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21" name="Text Box 16"/>
          <p:cNvSpPr txBox="1"/>
          <p:nvPr/>
        </p:nvSpPr>
        <p:spPr>
          <a:xfrm>
            <a:off x="2408387" y="1791829"/>
            <a:ext cx="1606302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chú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2" name="Text Box 17"/>
          <p:cNvSpPr txBox="1"/>
          <p:nvPr/>
        </p:nvSpPr>
        <p:spPr>
          <a:xfrm>
            <a:off x="4014689" y="1855823"/>
            <a:ext cx="976296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cè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3" name="Text Box 18"/>
          <p:cNvSpPr txBox="1"/>
          <p:nvPr/>
        </p:nvSpPr>
        <p:spPr>
          <a:xfrm>
            <a:off x="5316654" y="1855823"/>
            <a:ext cx="1492531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xiāng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4" name="Text Box 19"/>
          <p:cNvSpPr txBox="1"/>
          <p:nvPr/>
        </p:nvSpPr>
        <p:spPr>
          <a:xfrm>
            <a:off x="6954953" y="1855823"/>
            <a:ext cx="1460533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shà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6" name="Line 21"/>
          <p:cNvSpPr/>
          <p:nvPr/>
        </p:nvSpPr>
        <p:spPr>
          <a:xfrm>
            <a:off x="2239863" y="3552372"/>
            <a:ext cx="6524757" cy="305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7" name="Line 22"/>
          <p:cNvSpPr/>
          <p:nvPr/>
        </p:nvSpPr>
        <p:spPr>
          <a:xfrm rot="6540000">
            <a:off x="4450606" y="-173593"/>
            <a:ext cx="1922661" cy="5691386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9" name="文本框 38"/>
          <p:cNvSpPr txBox="1"/>
          <p:nvPr/>
        </p:nvSpPr>
        <p:spPr>
          <a:xfrm>
            <a:off x="446551" y="300060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识字加油站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Text Box 11"/>
          <p:cNvSpPr txBox="1"/>
          <p:nvPr/>
        </p:nvSpPr>
        <p:spPr>
          <a:xfrm>
            <a:off x="7125578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厦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8"/>
          <p:cNvSpPr txBox="1"/>
          <p:nvPr/>
        </p:nvSpPr>
        <p:spPr>
          <a:xfrm>
            <a:off x="2027350" y="2625180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穴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4" name="Text Box 9"/>
          <p:cNvSpPr txBox="1"/>
          <p:nvPr/>
        </p:nvSpPr>
        <p:spPr>
          <a:xfrm>
            <a:off x="3275178" y="2623750"/>
            <a:ext cx="1025360" cy="799924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窟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5" name="Text Box 10"/>
          <p:cNvSpPr txBox="1"/>
          <p:nvPr/>
        </p:nvSpPr>
        <p:spPr>
          <a:xfrm>
            <a:off x="4444184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窿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6" name="Text Box 11"/>
          <p:cNvSpPr txBox="1"/>
          <p:nvPr/>
        </p:nvSpPr>
        <p:spPr>
          <a:xfrm>
            <a:off x="5652957" y="2623758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窑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7" name="Text Box 12"/>
          <p:cNvSpPr txBox="1"/>
          <p:nvPr/>
        </p:nvSpPr>
        <p:spPr>
          <a:xfrm>
            <a:off x="1884329" y="3711646"/>
            <a:ext cx="1151930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洞穴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8" name="Text Box 13"/>
          <p:cNvSpPr txBox="1"/>
          <p:nvPr/>
        </p:nvSpPr>
        <p:spPr>
          <a:xfrm>
            <a:off x="3578804" y="3711646"/>
            <a:ext cx="1741405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窟  窿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19" name="Text Box 14"/>
          <p:cNvSpPr txBox="1"/>
          <p:nvPr/>
        </p:nvSpPr>
        <p:spPr>
          <a:xfrm>
            <a:off x="5588992" y="3711646"/>
            <a:ext cx="1151930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窑洞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20" name="Text Box 15"/>
          <p:cNvSpPr txBox="1"/>
          <p:nvPr/>
        </p:nvSpPr>
        <p:spPr>
          <a:xfrm>
            <a:off x="6740922" y="3711646"/>
            <a:ext cx="1087934" cy="567412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000" b="1" dirty="0">
                <a:solidFill>
                  <a:srgbClr val="660066"/>
                </a:solidFill>
                <a:latin typeface="楷体_GB2312" panose="02010609030101010101" charset="-122"/>
                <a:ea typeface="楷体_GB2312" panose="02010609030101010101" charset="-122"/>
              </a:rPr>
              <a:t>窄小</a:t>
            </a:r>
            <a:endParaRPr lang="zh-CN" altLang="en-US" sz="3000" b="1" dirty="0">
              <a:solidFill>
                <a:srgbClr val="660066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21" name="Text Box 16"/>
          <p:cNvSpPr txBox="1"/>
          <p:nvPr/>
        </p:nvSpPr>
        <p:spPr>
          <a:xfrm>
            <a:off x="2027254" y="1855823"/>
            <a:ext cx="1339652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xué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2" name="Text Box 17"/>
          <p:cNvSpPr txBox="1"/>
          <p:nvPr/>
        </p:nvSpPr>
        <p:spPr>
          <a:xfrm>
            <a:off x="3215448" y="1855823"/>
            <a:ext cx="1584259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kū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3" name="Text Box 18"/>
          <p:cNvSpPr txBox="1"/>
          <p:nvPr/>
        </p:nvSpPr>
        <p:spPr>
          <a:xfrm>
            <a:off x="4300549" y="1855859"/>
            <a:ext cx="1599847" cy="626606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lóng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7425" name="Line 20"/>
          <p:cNvSpPr/>
          <p:nvPr/>
        </p:nvSpPr>
        <p:spPr>
          <a:xfrm>
            <a:off x="1884330" y="1855112"/>
            <a:ext cx="6208332" cy="711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6" name="Line 21"/>
          <p:cNvSpPr/>
          <p:nvPr/>
        </p:nvSpPr>
        <p:spPr>
          <a:xfrm>
            <a:off x="1677409" y="3552372"/>
            <a:ext cx="6272328" cy="305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427" name="Line 22"/>
          <p:cNvSpPr/>
          <p:nvPr/>
        </p:nvSpPr>
        <p:spPr>
          <a:xfrm flipV="1">
            <a:off x="1677409" y="2623749"/>
            <a:ext cx="6208332" cy="142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" name="Text Box 19"/>
          <p:cNvSpPr txBox="1"/>
          <p:nvPr/>
        </p:nvSpPr>
        <p:spPr>
          <a:xfrm>
            <a:off x="5652988" y="1855823"/>
            <a:ext cx="1087934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yáo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6551" y="300060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识字加油站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2" name="Text Box 11"/>
          <p:cNvSpPr txBox="1"/>
          <p:nvPr/>
        </p:nvSpPr>
        <p:spPr>
          <a:xfrm>
            <a:off x="6861772" y="2625180"/>
            <a:ext cx="1087896" cy="799924"/>
          </a:xfrm>
          <a:prstGeom prst="rect">
            <a:avLst/>
          </a:prstGeom>
          <a:noFill/>
          <a:ln w="9525">
            <a:noFill/>
          </a:ln>
        </p:spPr>
        <p:txBody>
          <a:bodyPr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 dirty="0">
                <a:solidFill>
                  <a:srgbClr val="003300"/>
                </a:solidFill>
                <a:latin typeface="楷体_GB2312" panose="02010609030101010101" charset="-122"/>
                <a:ea typeface="楷体_GB2312" panose="02010609030101010101" charset="-122"/>
              </a:rPr>
              <a:t>窄</a:t>
            </a:r>
            <a:endParaRPr lang="zh-CN" altLang="en-US" sz="4500" b="1" dirty="0">
              <a:solidFill>
                <a:srgbClr val="0033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Text Box 19"/>
          <p:cNvSpPr txBox="1"/>
          <p:nvPr/>
        </p:nvSpPr>
        <p:spPr>
          <a:xfrm>
            <a:off x="6740922" y="1855823"/>
            <a:ext cx="1087934" cy="626606"/>
          </a:xfrm>
          <a:prstGeom prst="rect">
            <a:avLst/>
          </a:prstGeom>
          <a:noFill/>
          <a:ln w="9525">
            <a:noFill/>
          </a:ln>
        </p:spPr>
        <p:txBody>
          <a:bodyPr wrap="square" lIns="102385" tIns="51193" rIns="102385" bIns="51193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solidFill>
                  <a:srgbClr val="FF0000"/>
                </a:solidFill>
                <a:latin typeface="宋体" panose="02010600030101010101" pitchFamily="2" charset="-122"/>
              </a:rPr>
              <a:t>zhǎi</a:t>
            </a:r>
            <a:endParaRPr lang="en-US" altLang="zh-CN" sz="34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64800" y="2482252"/>
            <a:ext cx="1432090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zh-CN" sz="3100">
                <a:latin typeface="楷体_GB2312" panose="02010609030101010101" charset="-122"/>
                <a:ea typeface="楷体_GB2312" panose="02010609030101010101" charset="-122"/>
              </a:rPr>
              <a:t>厨房</a:t>
            </a:r>
            <a:endParaRPr lang="en-US" altLang="zh-CN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69229" y="130618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厕所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识字加油站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57347" y="2346443"/>
            <a:ext cx="1583548" cy="1067276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大厦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endParaRPr lang="en-US" altLang="zh-CN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645167" y="130618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车厢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666027" y="363058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厂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448918" y="2943719"/>
            <a:ext cx="2428296" cy="823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489209" y="1890664"/>
            <a:ext cx="1471910" cy="17676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5038626" y="1751300"/>
            <a:ext cx="887413" cy="19347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endCxn id="9" idx="1"/>
          </p:cNvCxnSpPr>
          <p:nvPr/>
        </p:nvCxnSpPr>
        <p:spPr>
          <a:xfrm flipV="1">
            <a:off x="5196483" y="2880437"/>
            <a:ext cx="1860864" cy="8866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9" grpId="0"/>
      <p:bldP spid="11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46550" y="2576821"/>
            <a:ext cx="1833133" cy="1067276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洞穴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endParaRPr lang="en-US" altLang="zh-CN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62428" y="141497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窟窿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46551" y="300060"/>
            <a:ext cx="2198621" cy="584478"/>
          </a:xfrm>
          <a:prstGeom prst="rect">
            <a:avLst/>
          </a:prstGeom>
          <a:ln w="28575"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102385" tIns="51193" rIns="102385" bIns="51193" rtlCol="0">
            <a:spAutoFit/>
          </a:bodyPr>
          <a:lstStyle/>
          <a:p>
            <a:r>
              <a:rPr lang="zh-CN" altLang="en-US" sz="3100" dirty="0">
                <a:solidFill>
                  <a:srgbClr val="0070C0"/>
                </a:solidFill>
                <a:latin typeface="华文新魏" panose="02010800040101010101" charset="-122"/>
                <a:ea typeface="华文新魏" panose="02010800040101010101" charset="-122"/>
              </a:rPr>
              <a:t>识字加油站</a:t>
            </a:r>
            <a:endParaRPr lang="zh-CN" altLang="en-US" sz="3100" dirty="0">
              <a:solidFill>
                <a:srgbClr val="0070C0"/>
              </a:solidFill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50877" y="2576821"/>
            <a:ext cx="1583548" cy="1067276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窄小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  <a:p>
            <a:endParaRPr lang="en-US" altLang="zh-CN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13218" y="141497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窑洞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45976" y="3644096"/>
            <a:ext cx="1583548" cy="584478"/>
          </a:xfrm>
          <a:prstGeom prst="rect">
            <a:avLst/>
          </a:prstGeom>
          <a:noFill/>
        </p:spPr>
        <p:txBody>
          <a:bodyPr wrap="square" lIns="102385" tIns="51193" rIns="102385" bIns="51193" rtlCol="0" anchor="t">
            <a:spAutoFit/>
          </a:bodyPr>
          <a:lstStyle/>
          <a:p>
            <a:r>
              <a:rPr lang="zh-CN" altLang="en-US" sz="3100">
                <a:latin typeface="楷体_GB2312" panose="02010609030101010101" charset="-122"/>
                <a:ea typeface="楷体_GB2312" panose="02010609030101010101" charset="-122"/>
              </a:rPr>
              <a:t>穴</a:t>
            </a:r>
            <a:endParaRPr lang="zh-CN" altLang="en-US" sz="31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8" name="直接连接符 7"/>
          <p:cNvCxnSpPr>
            <a:endCxn id="4" idx="1"/>
          </p:cNvCxnSpPr>
          <p:nvPr/>
        </p:nvCxnSpPr>
        <p:spPr>
          <a:xfrm>
            <a:off x="1475466" y="3152055"/>
            <a:ext cx="2570510" cy="784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endCxn id="2" idx="2"/>
          </p:cNvCxnSpPr>
          <p:nvPr/>
        </p:nvCxnSpPr>
        <p:spPr>
          <a:xfrm flipH="1" flipV="1">
            <a:off x="3254557" y="1999453"/>
            <a:ext cx="978429" cy="1605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384444" y="2073402"/>
            <a:ext cx="896656" cy="153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4674559" y="2941586"/>
            <a:ext cx="2076318" cy="876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9" grpId="0"/>
      <p:bldP spid="11" grpId="0"/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/>
      <a:bodyPr wrap="none" fromWordArt="1">
        <a:prstTxWarp prst="textSlantUp">
          <a:avLst>
            <a:gd name="adj" fmla="val 32056"/>
          </a:avLst>
        </a:prstTxWarp>
      </a:bodyPr>
      <a:lstStyle>
        <a:defPPr algn="ctr">
          <a:defRPr sz="5970" b="1" kern="10" dirty="0">
            <a:ln w="9525">
              <a:solidFill>
                <a:srgbClr val="CC99FF"/>
              </a:solidFill>
              <a:round/>
            </a:ln>
            <a:gradFill rotWithShape="0">
              <a:gsLst>
                <a:gs pos="0">
                  <a:srgbClr val="6600CC"/>
                </a:gs>
                <a:gs pos="100000">
                  <a:srgbClr val="CC00CC"/>
                </a:gs>
              </a:gsLst>
              <a:lin ang="5400000" scaled="1"/>
            </a:gradFill>
            <a:effectLst>
              <a:outerShdw dist="53882" dir="2700000" algn="ctr" rotWithShape="0">
                <a:srgbClr val="9999FF">
                  <a:alpha val="80000"/>
                </a:srgbClr>
              </a:outerShdw>
            </a:effectLst>
            <a:latin typeface="宋体" panose="02010600030101010101" pitchFamily="2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1085</Words>
  <Application>WPS 演示</Application>
  <PresentationFormat>自定义</PresentationFormat>
  <Paragraphs>185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华文新魏</vt:lpstr>
      <vt:lpstr>华文彩云</vt:lpstr>
      <vt:lpstr>Calibri</vt:lpstr>
      <vt:lpstr>楷体_GB2312</vt:lpstr>
      <vt:lpstr>新宋体</vt:lpstr>
      <vt:lpstr>楷体</vt:lpstr>
      <vt:lpstr>黑体</vt:lpstr>
      <vt:lpstr>微软雅黑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</cp:revision>
  <dcterms:created xsi:type="dcterms:W3CDTF">2016-10-16T14:26:00Z</dcterms:created>
  <dcterms:modified xsi:type="dcterms:W3CDTF">2021-08-05T13:18:15Z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